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1"/>
  </p:sldMasterIdLst>
  <p:sldIdLst>
    <p:sldId id="257" r:id="rId2"/>
    <p:sldId id="258" r:id="rId3"/>
    <p:sldId id="259" r:id="rId4"/>
    <p:sldId id="260" r:id="rId5"/>
    <p:sldId id="261" r:id="rId6"/>
    <p:sldId id="263" r:id="rId7"/>
    <p:sldId id="264" r:id="rId8"/>
    <p:sldId id="26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A8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2" d="100"/>
          <a:sy n="82" d="100"/>
        </p:scale>
        <p:origin x="6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331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670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162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663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194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860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422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282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26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26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827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498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47" r:id="rId3"/>
    <p:sldLayoutId id="2147483743" r:id="rId4"/>
    <p:sldLayoutId id="2147483738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A9286AD2-18A9-4868-A4E3-7A2097A208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FD68DA-43BA-4508-8DE2-BA9BB7B2F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89754" y="639097"/>
            <a:ext cx="6688886" cy="3686015"/>
          </a:xfrm>
        </p:spPr>
        <p:txBody>
          <a:bodyPr>
            <a:noAutofit/>
          </a:bodyPr>
          <a:lstStyle/>
          <a:p>
            <a:r>
              <a:rPr lang="hr-HR" sz="5400" dirty="0"/>
              <a:t>OBRAZOVANJE ZA PODUZETNIŠTVO</a:t>
            </a:r>
            <a:endParaRPr lang="en-US" sz="5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E9CFF2-3777-4FF4-A759-8491175B0B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22653" y="5633792"/>
            <a:ext cx="6269347" cy="1021498"/>
          </a:xfrm>
        </p:spPr>
        <p:txBody>
          <a:bodyPr>
            <a:normAutofit/>
          </a:bodyPr>
          <a:lstStyle/>
          <a:p>
            <a:pPr algn="ctr"/>
            <a:r>
              <a:rPr lang="hr-HR" cap="none" dirty="0"/>
              <a:t>Izradila: Marina Juriša, </a:t>
            </a:r>
            <a:r>
              <a:rPr lang="hr-HR" cap="none" dirty="0" err="1"/>
              <a:t>dipl.oec</a:t>
            </a:r>
            <a:endParaRPr lang="en-US" cap="none" dirty="0"/>
          </a:p>
        </p:txBody>
      </p:sp>
      <p:pic>
        <p:nvPicPr>
          <p:cNvPr id="5" name="Picture 4" descr="A picture containing building, sitting, bench, side&#10;&#10;Description automatically generated">
            <a:extLst>
              <a:ext uri="{FF2B5EF4-FFF2-40B4-BE49-F238E27FC236}">
                <a16:creationId xmlns:a16="http://schemas.microsoft.com/office/drawing/2014/main" id="{282CF6DD-7FE8-4063-9551-1B7BBCE92A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1"/>
            <a:ext cx="4635315" cy="6857999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7A7CD63-7EC3-44F3-95D0-595C4019F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27754" y="4498925"/>
            <a:ext cx="5636107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3737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id="{FBDCECDC-EEE3-4128-AA5E-82A8C0879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892168"/>
          </a:xfrm>
        </p:spPr>
        <p:txBody>
          <a:bodyPr anchor="ctr">
            <a:normAutofit/>
          </a:bodyPr>
          <a:lstStyle/>
          <a:p>
            <a:pPr lvl="0"/>
            <a:r>
              <a:rPr lang="hr-HR" sz="4800" i="1" dirty="0">
                <a:solidFill>
                  <a:srgbClr val="FFFFFF"/>
                </a:solidFill>
              </a:rPr>
              <a:t>„Investicija u znanje najprofitabilnija je poduzetnička ideja”</a:t>
            </a:r>
            <a:endParaRPr lang="en-US" sz="4800" i="1" dirty="0">
              <a:solidFill>
                <a:srgbClr val="FFFFFF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260EDE0-989C-4E16-AF94-F652294D8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5225240"/>
            <a:ext cx="10058400" cy="1143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- </a:t>
            </a:r>
            <a:r>
              <a:rPr lang="hr-HR" dirty="0">
                <a:solidFill>
                  <a:srgbClr val="FFFFFF"/>
                </a:solidFill>
              </a:rPr>
              <a:t>NICOLO BERAC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14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8 ključnih kompetencija Vijeća Europe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2108201"/>
            <a:ext cx="10058400" cy="4084781"/>
          </a:xfrm>
        </p:spPr>
        <p:txBody>
          <a:bodyPr>
            <a:normAutofit/>
          </a:bodyPr>
          <a:lstStyle/>
          <a:p>
            <a:r>
              <a:rPr lang="hr-HR" dirty="0"/>
              <a:t>• pismenost </a:t>
            </a:r>
          </a:p>
          <a:p>
            <a:r>
              <a:rPr lang="hr-HR" dirty="0"/>
              <a:t>• višejezičnost</a:t>
            </a:r>
          </a:p>
          <a:p>
            <a:r>
              <a:rPr lang="hr-HR" dirty="0"/>
              <a:t>• matematička kompetencija te kompetencija u prirodoslovlju i inženjerstvu </a:t>
            </a:r>
          </a:p>
          <a:p>
            <a:r>
              <a:rPr lang="hr-HR" dirty="0"/>
              <a:t>• digitalna kompetencija i kompetencija u tehnologiji</a:t>
            </a:r>
          </a:p>
          <a:p>
            <a:r>
              <a:rPr lang="hr-HR" dirty="0"/>
              <a:t>• međuljudske vještine i sposobnost usvajanja novih kompetencija </a:t>
            </a:r>
          </a:p>
          <a:p>
            <a:r>
              <a:rPr lang="hr-HR" dirty="0"/>
              <a:t>• aktivno građanstvo </a:t>
            </a:r>
          </a:p>
          <a:p>
            <a:r>
              <a:rPr lang="hr-HR" b="1" dirty="0">
                <a:solidFill>
                  <a:srgbClr val="FF0000"/>
                </a:solidFill>
              </a:rPr>
              <a:t>• poduzetništvo </a:t>
            </a:r>
          </a:p>
          <a:p>
            <a:r>
              <a:rPr lang="hr-HR" dirty="0"/>
              <a:t>• kulturna svijest i izražavanje.</a:t>
            </a:r>
          </a:p>
        </p:txBody>
      </p:sp>
    </p:spTree>
    <p:extLst>
      <p:ext uri="{BB962C8B-B14F-4D97-AF65-F5344CB8AC3E}">
        <p14:creationId xmlns:p14="http://schemas.microsoft.com/office/powerpoint/2010/main" val="1143576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Poduzetnička kompetencija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3600" i="1" dirty="0"/>
              <a:t>Sposobnost pretvaranja ideje u djelovanje, te uključuje kreativnost, inovativnost i spremnost na preuzimanje rizika, sposobnost planiranja, organiziranja i vođenja projekata kako bi se postigli određeni ciljevi.</a:t>
            </a:r>
          </a:p>
        </p:txBody>
      </p:sp>
    </p:spTree>
    <p:extLst>
      <p:ext uri="{BB962C8B-B14F-4D97-AF65-F5344CB8AC3E}">
        <p14:creationId xmlns:p14="http://schemas.microsoft.com/office/powerpoint/2010/main" val="278904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Razvijanje poduzetničkih kompetencija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hr-HR" sz="3200" dirty="0"/>
              <a:t>Formalno (srednjoškolsko i visoko obrazovanje)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3200" dirty="0"/>
              <a:t>Neformalno (dopunsko i dodatno obrazovanje)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3200" dirty="0"/>
              <a:t>Informalno (samoobrazovanje)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4000" y="3456621"/>
            <a:ext cx="4948109" cy="2783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6087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GEM – Global entrepreneurship monitor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hr-HR" sz="2800" dirty="0"/>
              <a:t>Najveće svjetsko istraživanje o poduzetništvu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2800" dirty="0"/>
              <a:t>RH sudjeluje od 2002.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2800" dirty="0"/>
              <a:t>Proučava odnos između poduzetništva i ekonomskog rasta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2800" dirty="0"/>
              <a:t>Prati promjene u poduzetničkoj aktivnosti, daje usporedbu s drugim zemljama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2800" dirty="0"/>
              <a:t>Daju se preporuke kako poboljšati poduzetničku sliku zemlje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4117" y="2016615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6033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VJEŽBA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sz="2800" dirty="0"/>
              <a:t>Posjeti web stranicu gdje su prikazane GEM priče, odaberi jednu, pročitaj i odgovori:</a:t>
            </a:r>
          </a:p>
          <a:p>
            <a:endParaRPr lang="hr-HR" dirty="0"/>
          </a:p>
          <a:p>
            <a:r>
              <a:rPr lang="hr-HR" sz="2800" dirty="0"/>
              <a:t>1. Čime se bavi poduzetnik iz tvoje priče?</a:t>
            </a:r>
          </a:p>
          <a:p>
            <a:r>
              <a:rPr lang="hr-HR" sz="2800" dirty="0"/>
              <a:t>2. Koje proizvode/usluge pružaju?</a:t>
            </a:r>
          </a:p>
          <a:p>
            <a:r>
              <a:rPr lang="hr-HR" sz="2800" dirty="0"/>
              <a:t>3. Što su naučili iz COVID 19 krize?</a:t>
            </a:r>
          </a:p>
        </p:txBody>
      </p:sp>
    </p:spTree>
    <p:extLst>
      <p:ext uri="{BB962C8B-B14F-4D97-AF65-F5344CB8AC3E}">
        <p14:creationId xmlns:p14="http://schemas.microsoft.com/office/powerpoint/2010/main" val="585689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74CD1F-5278-22E2-217F-392EB21C0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DD614309-3447-8778-F40D-FCC123676C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568B9B-0B94-9524-E886-378094A662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66831" y="648428"/>
            <a:ext cx="4635315" cy="3686015"/>
          </a:xfrm>
        </p:spPr>
        <p:txBody>
          <a:bodyPr>
            <a:noAutofit/>
          </a:bodyPr>
          <a:lstStyle/>
          <a:p>
            <a:pPr algn="ctr"/>
            <a:r>
              <a:rPr lang="hr-HR" sz="5400" dirty="0"/>
              <a:t>Hvala na pozornosti.</a:t>
            </a:r>
            <a:endParaRPr lang="en-US" sz="5400" dirty="0"/>
          </a:p>
        </p:txBody>
      </p:sp>
      <p:pic>
        <p:nvPicPr>
          <p:cNvPr id="5" name="Picture 4" descr="A picture containing building, sitting, bench, side&#10;&#10;Description automatically generated">
            <a:extLst>
              <a:ext uri="{FF2B5EF4-FFF2-40B4-BE49-F238E27FC236}">
                <a16:creationId xmlns:a16="http://schemas.microsoft.com/office/drawing/2014/main" id="{858906F0-8240-E090-1C1A-7D3F00665C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1"/>
            <a:ext cx="4635315" cy="6857999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A773E15-8D27-362F-0D95-6C3712D2E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27754" y="4498925"/>
            <a:ext cx="5636107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54448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7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9BA8B7"/>
      </a:accent1>
      <a:accent2>
        <a:srgbClr val="E6A02E"/>
      </a:accent2>
      <a:accent3>
        <a:srgbClr val="BF6A3B"/>
      </a:accent3>
      <a:accent4>
        <a:srgbClr val="92987A"/>
      </a:accent4>
      <a:accent5>
        <a:srgbClr val="857659"/>
      </a:accent5>
      <a:accent6>
        <a:srgbClr val="A0988C"/>
      </a:accent6>
      <a:hlink>
        <a:srgbClr val="00B0F0"/>
      </a:hlink>
      <a:folHlink>
        <a:srgbClr val="738F97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WO.pptx" id="{769520F8-BFE5-4C8C-A7AA-375C025A91CE}" vid="{AEAFD717-D3C8-4034-8F7E-D5220B0CCEB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 monochrome</Template>
  <TotalTime>4</TotalTime>
  <Words>211</Words>
  <Application>Microsoft Office PowerPoint</Application>
  <PresentationFormat>Široki zaslon</PresentationFormat>
  <Paragraphs>32</Paragraphs>
  <Slides>8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8</vt:i4>
      </vt:variant>
    </vt:vector>
  </HeadingPairs>
  <TitlesOfParts>
    <vt:vector size="13" baseType="lpstr">
      <vt:lpstr>Bookman Old Style</vt:lpstr>
      <vt:lpstr>Calibri</vt:lpstr>
      <vt:lpstr>Franklin Gothic Book</vt:lpstr>
      <vt:lpstr>Wingdings</vt:lpstr>
      <vt:lpstr>1_RetrospectVTI</vt:lpstr>
      <vt:lpstr>OBRAZOVANJE ZA PODUZETNIŠTVO</vt:lpstr>
      <vt:lpstr>„Investicija u znanje najprofitabilnija je poduzetnička ideja”</vt:lpstr>
      <vt:lpstr>8 ključnih kompetencija Vijeća Europe</vt:lpstr>
      <vt:lpstr>Poduzetnička kompetencija</vt:lpstr>
      <vt:lpstr>Razvijanje poduzetničkih kompetencija</vt:lpstr>
      <vt:lpstr>GEM – Global entrepreneurship monitor</vt:lpstr>
      <vt:lpstr>VJEŽBA</vt:lpstr>
      <vt:lpstr>Hvala na pozornosti.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Korisnik</dc:creator>
  <cp:lastModifiedBy>Marina Juriša</cp:lastModifiedBy>
  <cp:revision>3</cp:revision>
  <dcterms:created xsi:type="dcterms:W3CDTF">2021-09-13T06:43:00Z</dcterms:created>
  <dcterms:modified xsi:type="dcterms:W3CDTF">2026-06-10T07:27:36Z</dcterms:modified>
</cp:coreProperties>
</file>